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3" autoAdjust="0"/>
    <p:restoredTop sz="72895" autoAdjust="0"/>
  </p:normalViewPr>
  <p:slideViewPr>
    <p:cSldViewPr snapToGrid="0">
      <p:cViewPr varScale="1">
        <p:scale>
          <a:sx n="101" d="100"/>
          <a:sy n="101" d="100"/>
        </p:scale>
        <p:origin x="566" y="6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SQL Database backups we have heard that backup retention is limited to 35 days but we need to keep backups for 7 years for compliance?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a:t>
            </a:r>
            <a:r>
              <a:rPr lang="en-US" sz="1200" b="0" kern="1200" dirty="0" err="1">
                <a:solidFill>
                  <a:schemeClr val="tx1"/>
                </a:solidFill>
                <a:effectLst/>
                <a:latin typeface="+mn-lt"/>
                <a:ea typeface="+mn-ea"/>
                <a:cs typeface="+mn-cs"/>
              </a:rPr>
              <a:t>redundent</a:t>
            </a:r>
            <a:r>
              <a:rPr lang="en-US" sz="1200" b="0" kern="1200" dirty="0">
                <a:solidFill>
                  <a:schemeClr val="tx1"/>
                </a:solidFill>
                <a:effectLst/>
                <a:latin typeface="+mn-lt"/>
                <a:ea typeface="+mn-ea"/>
                <a:cs typeface="+mn-cs"/>
              </a:rPr>
              <a: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6/15/2018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a:t>
            </a:r>
          </a:p>
          <a:p>
            <a:r>
              <a:rPr lang="en-US" dirty="0"/>
              <a:t>Partner tools</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2.jpe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23.xml"/><Relationship Id="rId16" Type="http://schemas.openxmlformats.org/officeDocument/2006/relationships/image" Target="../media/image25.png"/><Relationship Id="rId20" Type="http://schemas.openxmlformats.org/officeDocument/2006/relationships/image" Target="../media/image29.svg"/><Relationship Id="rId29"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svg"/><Relationship Id="rId32" Type="http://schemas.openxmlformats.org/officeDocument/2006/relationships/image" Target="../media/image41.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jpeg"/><Relationship Id="rId9" Type="http://schemas.openxmlformats.org/officeDocument/2006/relationships/image" Target="../media/image18.sv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3" Type="http://schemas.openxmlformats.org/officeDocument/2006/relationships/image" Target="../media/image12.jpe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43.svg"/><Relationship Id="rId5" Type="http://schemas.openxmlformats.org/officeDocument/2006/relationships/image" Target="../media/image18.svg"/><Relationship Id="rId15" Type="http://schemas.openxmlformats.org/officeDocument/2006/relationships/image" Target="../media/image45.svg"/><Relationship Id="rId10" Type="http://schemas.openxmlformats.org/officeDocument/2006/relationships/image" Target="../media/image42.png"/><Relationship Id="rId4" Type="http://schemas.openxmlformats.org/officeDocument/2006/relationships/image" Target="../media/image17.png"/><Relationship Id="rId9" Type="http://schemas.openxmlformats.org/officeDocument/2006/relationships/image" Target="../media/image39.sv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3" Type="http://schemas.openxmlformats.org/officeDocument/2006/relationships/image" Target="../media/image12.jpe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47.svg"/><Relationship Id="rId5" Type="http://schemas.openxmlformats.org/officeDocument/2006/relationships/image" Target="../media/image18.svg"/><Relationship Id="rId15" Type="http://schemas.openxmlformats.org/officeDocument/2006/relationships/image" Target="../media/image45.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39.sv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1.png"/><Relationship Id="rId11" Type="http://schemas.openxmlformats.org/officeDocument/2006/relationships/image" Target="../media/image18.svg"/><Relationship Id="rId5" Type="http://schemas.openxmlformats.org/officeDocument/2006/relationships/image" Target="../media/image50.svg"/><Relationship Id="rId10" Type="http://schemas.openxmlformats.org/officeDocument/2006/relationships/image" Target="../media/image17.png"/><Relationship Id="rId4" Type="http://schemas.openxmlformats.org/officeDocument/2006/relationships/image" Target="../media/image49.png"/><Relationship Id="rId9"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8818706"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6 additional years of support with security, critical and important fixes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additional years of Extended Security Updates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8935" y="1686566"/>
            <a:ext cx="482989" cy="445224"/>
          </a:xfrm>
          <a:prstGeom prst="rect">
            <a:avLst/>
          </a:prstGeom>
        </p:spPr>
      </p:pic>
      <p:pic>
        <p:nvPicPr>
          <p:cNvPr id="30" name="Graphic 27">
            <a:extLst>
              <a:ext uri="{FF2B5EF4-FFF2-40B4-BE49-F238E27FC236}">
                <a16:creationId xmlns:a16="http://schemas.microsoft.com/office/drawing/2014/main" id="{DD34140B-6BA9-4AD2-BEDC-65873ECFCE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8071" y="2800482"/>
            <a:ext cx="364126" cy="486151"/>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611766" y="3238398"/>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28216" y="4004059"/>
            <a:ext cx="464426" cy="428112"/>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5"/>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534979" y="5553798"/>
            <a:ext cx="1545866"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90833" y="2409353"/>
            <a:ext cx="672848" cy="563314"/>
          </a:xfrm>
          <a:prstGeom prst="rect">
            <a:avLst/>
          </a:prstGeom>
        </p:spPr>
      </p:pic>
      <p:grpSp>
        <p:nvGrpSpPr>
          <p:cNvPr id="44" name="Group 43">
            <a:extLst>
              <a:ext uri="{FF2B5EF4-FFF2-40B4-BE49-F238E27FC236}">
                <a16:creationId xmlns:a16="http://schemas.microsoft.com/office/drawing/2014/main" id="{9A56EBA4-01FC-470B-8270-2AA7CCBFA8E1}"/>
              </a:ext>
            </a:extLst>
          </p:cNvPr>
          <p:cNvGrpSpPr/>
          <p:nvPr/>
        </p:nvGrpSpPr>
        <p:grpSpPr>
          <a:xfrm>
            <a:off x="9797021" y="5103639"/>
            <a:ext cx="1086731" cy="491839"/>
            <a:chOff x="10256919" y="5281444"/>
            <a:chExt cx="1214262" cy="593621"/>
          </a:xfrm>
        </p:grpSpPr>
        <p:pic>
          <p:nvPicPr>
            <p:cNvPr id="54" name="Graphic 34">
              <a:extLst>
                <a:ext uri="{FF2B5EF4-FFF2-40B4-BE49-F238E27FC236}">
                  <a16:creationId xmlns:a16="http://schemas.microsoft.com/office/drawing/2014/main" id="{F2F8968F-F125-4269-8AC5-8CC9E7B4FA6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56919" y="5281444"/>
              <a:ext cx="465878" cy="593621"/>
            </a:xfrm>
            <a:prstGeom prst="rect">
              <a:avLst/>
            </a:prstGeom>
          </p:spPr>
        </p:pic>
        <p:pic>
          <p:nvPicPr>
            <p:cNvPr id="55" name="Graphic 61">
              <a:extLst>
                <a:ext uri="{FF2B5EF4-FFF2-40B4-BE49-F238E27FC236}">
                  <a16:creationId xmlns:a16="http://schemas.microsoft.com/office/drawing/2014/main" id="{23369AC0-639E-438A-B832-C8309A25C2E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1575" y="5289633"/>
              <a:ext cx="419606" cy="568426"/>
            </a:xfrm>
            <a:prstGeom prst="rect">
              <a:avLst/>
            </a:prstGeom>
          </p:spPr>
        </p:pic>
      </p:grpSp>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7"/>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802495" y="365357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771458" y="2396215"/>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759160" y="469391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5104239" cy="3053947"/>
            <a:chOff x="7081678" y="1425610"/>
            <a:chExt cx="5104239"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9622862" y="2612582"/>
              <a:ext cx="2563055"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Container Service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15E33D5A-01C2-4DFF-B47C-236740A3B81D}"/>
              </a:ext>
            </a:extLst>
          </p:cNvPr>
          <p:cNvGrpSpPr/>
          <p:nvPr/>
        </p:nvGrpSpPr>
        <p:grpSpPr>
          <a:xfrm>
            <a:off x="7848352" y="1316488"/>
            <a:ext cx="2242954" cy="4773664"/>
            <a:chOff x="9730607" y="1672624"/>
            <a:chExt cx="2242954" cy="4773664"/>
          </a:xfrm>
        </p:grpSpPr>
        <p:pic>
          <p:nvPicPr>
            <p:cNvPr id="16" name="Picture 15" descr="Image result for cloud texture">
              <a:extLst>
                <a:ext uri="{FF2B5EF4-FFF2-40B4-BE49-F238E27FC236}">
                  <a16:creationId xmlns:a16="http://schemas.microsoft.com/office/drawing/2014/main" id="{2BDD8067-61C1-48BC-A674-0B4903F24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02" r="55255"/>
            <a:stretch/>
          </p:blipFill>
          <p:spPr bwMode="auto">
            <a:xfrm>
              <a:off x="9730607" y="2126880"/>
              <a:ext cx="2168511" cy="4319408"/>
            </a:xfrm>
            <a:prstGeom prst="rect">
              <a:avLst/>
            </a:prstGeom>
            <a:extLst/>
          </p:spPr>
        </p:pic>
        <p:sp>
          <p:nvSpPr>
            <p:cNvPr id="17" name="TextBox 65">
              <a:extLst>
                <a:ext uri="{FF2B5EF4-FFF2-40B4-BE49-F238E27FC236}">
                  <a16:creationId xmlns:a16="http://schemas.microsoft.com/office/drawing/2014/main" id="{C3E83CFB-09C5-4BF7-85E3-21EDA61BA095}"/>
                </a:ext>
              </a:extLst>
            </p:cNvPr>
            <p:cNvSpPr txBox="1"/>
            <p:nvPr/>
          </p:nvSpPr>
          <p:spPr>
            <a:xfrm>
              <a:off x="10312095" y="1672624"/>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9730607" y="2126436"/>
              <a:ext cx="2168511" cy="431985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4724" y="243964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7797" y="3265940"/>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10550794" y="5440429"/>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5711" y="4286362"/>
              <a:ext cx="504128" cy="673072"/>
            </a:xfrm>
            <a:prstGeom prst="rect">
              <a:avLst/>
            </a:prstGeom>
          </p:spPr>
        </p:pic>
        <p:cxnSp>
          <p:nvCxnSpPr>
            <p:cNvPr id="23" name="Straight Connector 22">
              <a:extLst>
                <a:ext uri="{FF2B5EF4-FFF2-40B4-BE49-F238E27FC236}">
                  <a16:creationId xmlns:a16="http://schemas.microsoft.com/office/drawing/2014/main" id="{AC7A750C-87D1-4C93-B6A6-2600A547710A}"/>
                </a:ext>
              </a:extLst>
            </p:cNvPr>
            <p:cNvCxnSpPr/>
            <p:nvPr/>
          </p:nvCxnSpPr>
          <p:spPr>
            <a:xfrm>
              <a:off x="9814397" y="4014489"/>
              <a:ext cx="2159164" cy="0"/>
            </a:xfrm>
            <a:prstGeom prst="line">
              <a:avLst/>
            </a:prstGeom>
            <a:noFill/>
            <a:ln w="25400" cap="rnd" cmpd="sng" algn="ctr">
              <a:solidFill>
                <a:srgbClr val="353535">
                  <a:alpha val="35000"/>
                </a:srgbClr>
              </a:solidFill>
              <a:prstDash val="sysDot"/>
              <a:headEnd type="none"/>
              <a:tailEnd type="none"/>
            </a:ln>
            <a:effectLst/>
          </p:spPr>
        </p:cxnSp>
      </p:grpSp>
      <p:sp>
        <p:nvSpPr>
          <p:cNvPr id="10" name="TextBox 73">
            <a:extLst>
              <a:ext uri="{FF2B5EF4-FFF2-40B4-BE49-F238E27FC236}">
                <a16:creationId xmlns:a16="http://schemas.microsoft.com/office/drawing/2014/main" id="{505AF010-DF01-49FC-967C-36FCF6F33AA1}"/>
              </a:ext>
            </a:extLst>
          </p:cNvPr>
          <p:cNvSpPr txBox="1"/>
          <p:nvPr/>
        </p:nvSpPr>
        <p:spPr>
          <a:xfrm>
            <a:off x="8357517" y="3537465"/>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357517" y="168930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181918" y="4543306"/>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115796" y="561234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8163392" y="2444390"/>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8108504" y="3233603"/>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Logic Apps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753" y="2157761"/>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up to 9999 recovery points</a:t>
            </a:r>
          </a:p>
          <a:p>
            <a:pPr>
              <a:spcAft>
                <a:spcPts val="600"/>
              </a:spcAft>
            </a:pPr>
            <a:r>
              <a:rPr lang="en-US" sz="2100" dirty="0">
                <a:solidFill>
                  <a:schemeClr val="tx1"/>
                </a:solidFill>
              </a:rPr>
              <a:t>Azure SQL Databases are automatically backed up</a:t>
            </a:r>
          </a:p>
          <a:p>
            <a:pPr lvl="1">
              <a:spcAft>
                <a:spcPts val="600"/>
              </a:spcAft>
            </a:pPr>
            <a:r>
              <a:rPr lang="en-US" sz="1600" dirty="0">
                <a:solidFill>
                  <a:schemeClr val="tx1"/>
                </a:solidFill>
              </a:rPr>
              <a:t>Default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316642" y="1189176"/>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a:t>
            </a:r>
            <a:r>
              <a:rPr lang="en-US" sz="2400" dirty="0" err="1">
                <a:solidFill>
                  <a:schemeClr val="tx1"/>
                </a:solidFill>
              </a:rPr>
              <a:t>eligable</a:t>
            </a:r>
            <a:r>
              <a:rPr lang="en-US" sz="2400" dirty="0">
                <a:solidFill>
                  <a:schemeClr val="tx1"/>
                </a:solidFill>
              </a:rPr>
              <a:t> to purchase Premium Assurance licenses for those servers that may not be upgraded due to supportability or third party support requirements. Premium Assurance also provides you with the ability to receive hotfixes and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script most of the tasks and limit downtime to minutes, if not seconds.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7142" y="1372752"/>
            <a:ext cx="11357996" cy="2052030"/>
          </a:xfrm>
        </p:spPr>
        <p:txBody>
          <a:bodyPr>
            <a:normAutofit/>
          </a:bodyPr>
          <a:lstStyle/>
          <a:p>
            <a:pPr marL="0" indent="0">
              <a:buNone/>
            </a:pPr>
            <a:r>
              <a:rPr lang="en-US" sz="3600" i="1" dirty="0">
                <a:solidFill>
                  <a:schemeClr val="tx1"/>
                </a:solidFill>
              </a:rPr>
              <a:t>“quote.”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1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is preparing for Windows and SQL Server 2008/R2 end of support and would like to better understand their options for upgrade and migration. </a:t>
            </a:r>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a:t>
            </a:r>
            <a:r>
              <a:rPr lang="en-US" sz="2400" dirty="0" err="1">
                <a:solidFill>
                  <a:schemeClr val="tx1"/>
                </a:solidFill>
              </a:rPr>
              <a:t>Micrososft</a:t>
            </a:r>
            <a:r>
              <a:rPr lang="en-US" sz="2400" dirty="0">
                <a:solidFill>
                  <a:schemeClr val="tx1"/>
                </a:solidFill>
              </a:rPr>
              <a: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lvl="0">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5888" y="2106587"/>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17693</TotalTime>
  <Words>2984</Words>
  <Application>Microsoft Office PowerPoint</Application>
  <PresentationFormat>Widescreen</PresentationFormat>
  <Paragraphs>428</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463</cp:revision>
  <dcterms:created xsi:type="dcterms:W3CDTF">2016-01-21T23:17:09Z</dcterms:created>
  <dcterms:modified xsi:type="dcterms:W3CDTF">2018-06-18T13:59:33Z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